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Roboto-bold.fntdata"/><Relationship Id="rId10" Type="http://schemas.openxmlformats.org/officeDocument/2006/relationships/slide" Target="slides/slide6.xml"/><Relationship Id="rId32" Type="http://schemas.openxmlformats.org/officeDocument/2006/relationships/font" Target="fonts/Roboto-regular.fntdata"/><Relationship Id="rId13" Type="http://schemas.openxmlformats.org/officeDocument/2006/relationships/slide" Target="slides/slide9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Unterteilung der Problemdomänen nach: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Abgreifen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Persistierung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Auswertung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Löschung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Unterteilung der Problemdomänen nach: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Abgreifen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Persistierung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Auswertung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Löschung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Die Firma *High Five Company* soll für das Unternehmen *Mobiliar Versicherung* eine Softwarearchitektur zur Protokollierung von Abfragen und Mutation der Kundendaten erstellen.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Es soll mithilfe der Protokollierung sichergestellt werden, dass die Mitarbeiter korrekt mit Kundendaten umgehen.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Änderungen sollen nachvollzogen werden können und Mitarbeiter sollen nicht ohne Auftrag in den Kundendaten suchen.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Unterteilung der Problemdomänen nach: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Abgreifen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Persistierung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Auswertung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Löschung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Unterteilung der Problemdomänen nach: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Abgreifen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Persistierung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Auswertung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Löschung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Unterteilung der Problemdomänen nach: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Abgreifen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Persistierung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Auswertung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Löschung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0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0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0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8.png"/><Relationship Id="rId4" Type="http://schemas.openxmlformats.org/officeDocument/2006/relationships/image" Target="../media/image0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png"/><Relationship Id="rId4" Type="http://schemas.openxmlformats.org/officeDocument/2006/relationships/image" Target="../media/image0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Vorschlag Protokollierung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Software Architektur Antrag</a:t>
            </a:r>
          </a:p>
        </p:txBody>
      </p:sp>
      <p:pic>
        <p:nvPicPr>
          <p:cNvPr descr="logo.png"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0845" y="4154100"/>
            <a:ext cx="1923150" cy="98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Variante 2 (rot)</a:t>
            </a:r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78050" y="1919075"/>
            <a:ext cx="4964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Bibliothek für die Protokollierung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Zentraler Webservice und zentrale Datenbank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Eigene Applikation für die Auswertung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Batchjob fürs Löschen</a:t>
            </a:r>
          </a:p>
        </p:txBody>
      </p:sp>
      <p:pic>
        <p:nvPicPr>
          <p:cNvPr descr="kontext_variante2.png"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0775" y="0"/>
            <a:ext cx="37831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Variante 2 (rot)</a:t>
            </a: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Durch Eigenentwicklung spezifische Anpassung an Bedürfnisse möglich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Alle notwendigen Protokollierungsdaten in der Fachanwendung vorhanden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Auswertung über mehrere Applikationen einfach möglich</a:t>
            </a:r>
          </a:p>
        </p:txBody>
      </p:sp>
      <p:sp>
        <p:nvSpPr>
          <p:cNvPr id="140" name="Shape 140"/>
          <p:cNvSpPr txBox="1"/>
          <p:nvPr>
            <p:ph idx="2" type="body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Bibliothek muss in jede Applikation eingefügt werden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Hoher Entwicklungsaufwand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Keine klare Abgrenzung zwischen den Applikationen</a:t>
            </a:r>
          </a:p>
        </p:txBody>
      </p:sp>
      <p:pic>
        <p:nvPicPr>
          <p:cNvPr descr="logo.png"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Mögliche Varianten</a:t>
            </a:r>
          </a:p>
        </p:txBody>
      </p:sp>
      <p:pic>
        <p:nvPicPr>
          <p:cNvPr descr="logo.png"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rphologischer_kasten.jpg" id="148" name="Shape 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1939001"/>
            <a:ext cx="9143999" cy="24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Variante 3 (grün)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78050" y="1919075"/>
            <a:ext cx="4964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Bibliothek für die Protokollierung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Zentrales Share für die Daten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Auswertung mit Logtool (z.B. Splunk)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Batchjob fürs Löschen</a:t>
            </a:r>
          </a:p>
        </p:txBody>
      </p:sp>
      <p:pic>
        <p:nvPicPr>
          <p:cNvPr descr="kontext_variante3.png"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351" y="0"/>
            <a:ext cx="407373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Variante 3 (grün)</a:t>
            </a:r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Verwendung von bewährten Tools (z.B. Splunk, ELK)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Einfache Implementierung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Performance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62" name="Shape 162"/>
          <p:cNvSpPr txBox="1"/>
          <p:nvPr>
            <p:ph idx="2" type="body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Bibliothek muss in jede Applikation eingefügt werden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Tiefer Entwicklungsaufwand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Keine klare Abgrenzung zwischen den Applikationen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Beschränkte Usability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Lizenzkosten evt. hoch</a:t>
            </a:r>
          </a:p>
        </p:txBody>
      </p:sp>
      <p:pic>
        <p:nvPicPr>
          <p:cNvPr descr="logo.png"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Mögliche Varianten</a:t>
            </a:r>
          </a:p>
        </p:txBody>
      </p:sp>
      <p:pic>
        <p:nvPicPr>
          <p:cNvPr descr="logo.png"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rphologischer_kasten.jpg" id="170" name="Shape 1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1939001"/>
            <a:ext cx="9143999" cy="24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Variante 4 (schwarz)</a:t>
            </a:r>
          </a:p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78050" y="1919075"/>
            <a:ext cx="4964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Bibliothek für die Protokollierung 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Protokollierung in lokale Datei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Applikation sammelt die Dateien und schreibt sie in zentrale Datenbank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Eigene Anwendung für die Auswertung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Batchjob fürs Löschen</a:t>
            </a:r>
          </a:p>
        </p:txBody>
      </p:sp>
      <p:pic>
        <p:nvPicPr>
          <p:cNvPr descr="kontext_variante4.png" id="177" name="Shape 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350" y="0"/>
            <a:ext cx="45546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Variante 4 (schwarz)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Einfache Implementierung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Performance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Alle notwendigen Protokollierungsdaten in der Fachapplikation vorhanden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sp>
        <p:nvSpPr>
          <p:cNvPr id="184" name="Shape 184"/>
          <p:cNvSpPr txBox="1"/>
          <p:nvPr>
            <p:ph idx="2" type="body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Bibliothek muss in jede Applikation eingefügt werden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Hoher Entwicklungsaufwand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Keine klare Abgrenzung zwischen den Applikationen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Protokollierungsdaten nicht sofort verfügbar</a:t>
            </a:r>
          </a:p>
        </p:txBody>
      </p:sp>
      <p:pic>
        <p:nvPicPr>
          <p:cNvPr descr="logo.png"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90" name="Shape 190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Shape 191"/>
          <p:cNvSpPr txBox="1"/>
          <p:nvPr>
            <p:ph type="title"/>
          </p:nvPr>
        </p:nvSpPr>
        <p:spPr>
          <a:xfrm>
            <a:off x="265500" y="1830600"/>
            <a:ext cx="4045199" cy="148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Bewertung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Bewertungskriterien</a:t>
            </a:r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Vollständigkeit (5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Performance (5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Verfügbarkeit der Fachapplikation (5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Verfügbarkeit des Protokollierungsdienstes(5 PT)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.png"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Ist Situation Mobiliar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148300" y="1919075"/>
            <a:ext cx="43236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Keine Protokollierung</a:t>
            </a:r>
          </a:p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~ 20 betroffene Fachapplikationen</a:t>
            </a:r>
          </a:p>
          <a:p>
            <a:pPr indent="-381000" lvl="0" marL="457200">
              <a:spcBef>
                <a:spcPts val="0"/>
              </a:spcBef>
              <a:buSzPct val="100000"/>
            </a:pPr>
            <a:r>
              <a:rPr lang="en" sz="2400"/>
              <a:t>Relativ homogene IT-Landschaft</a:t>
            </a:r>
          </a:p>
        </p:txBody>
      </p:sp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256" y="0"/>
            <a:ext cx="442773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Bewertungskriterien 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Skalierbarkeit (4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Integrierbarkeit in bestehende IT-Landschaft (4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Sicherheit (4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Batchprozesse werden nicht protokolliert (4 PT)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.png"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Bewertungskriterien </a:t>
            </a:r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Betriebs- und Wartungskosten (3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Erweiterbarkeit Protokollierung (3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Erweiterbarkeit Fachapplikation (3 PT)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.png"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Bewertungskriterien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Initiale, einmalige Realisierungskosten (2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Mitarbeiter Know-How (2 PT)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Konfigurierung der Aufbewahrungsfrist (2 PT)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.png"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224" name="Shape 224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Auswertung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Variantenauswertung</a:t>
            </a:r>
          </a:p>
        </p:txBody>
      </p:sp>
      <p:pic>
        <p:nvPicPr>
          <p:cNvPr descr="logo.png" id="231" name="Shape 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rphologischer_kasten.jpg" id="232" name="Shape 232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" y="1939001"/>
            <a:ext cx="9143999" cy="241887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Shape 233"/>
          <p:cNvSpPr txBox="1"/>
          <p:nvPr>
            <p:ph idx="1" type="body"/>
          </p:nvPr>
        </p:nvSpPr>
        <p:spPr>
          <a:xfrm>
            <a:off x="5814725" y="1904425"/>
            <a:ext cx="3329100" cy="27249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Variante blau = 193 P.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Variante rot = 197 P.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Variante grün = 214 P.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Variante schwarz = 206 P.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o.png"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239" name="Shape 239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Shape 240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Empfehlung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245" name="Shape 245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Shape 246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Diskussion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Shape 251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Shape 252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Danke für die Aufmerksamkeit!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/>
          <p:nvPr>
            <p:ph type="title"/>
          </p:nvPr>
        </p:nvSpPr>
        <p:spPr>
          <a:xfrm>
            <a:off x="490250" y="488250"/>
            <a:ext cx="84273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/>
              <a:t>Mission statement: </a:t>
            </a:r>
            <a:r>
              <a:rPr lang="en" sz="4800"/>
              <a:t>Protokollierung der Anfragen und Mutationen </a:t>
            </a:r>
          </a:p>
        </p:txBody>
      </p:sp>
      <p:pic>
        <p:nvPicPr>
          <p:cNvPr descr="logo.png" id="83" name="Shape 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Architekturziele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71700" y="1868850"/>
            <a:ext cx="8117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Zeitverhalten / Performance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Stabilität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Sicherheit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Interoperabilität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Richtigkeit / Integrität</a:t>
            </a:r>
          </a:p>
        </p:txBody>
      </p:sp>
      <p:pic>
        <p:nvPicPr>
          <p:cNvPr descr="logo.png"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Lösungsraum</a:t>
            </a:r>
          </a:p>
        </p:txBody>
      </p:sp>
      <p:pic>
        <p:nvPicPr>
          <p:cNvPr descr="logo.png"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rphologischer_kasten_ohne.png"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994050"/>
            <a:ext cx="9143999" cy="2418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Mögliche Varianten</a:t>
            </a:r>
          </a:p>
        </p:txBody>
      </p:sp>
      <p:pic>
        <p:nvPicPr>
          <p:cNvPr descr="logo.png"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rphologischer_kasten.jpg"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1939001"/>
            <a:ext cx="9143999" cy="24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Variante 1 (blau)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78050" y="1919075"/>
            <a:ext cx="43938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Proxy zum abgreifen der Daten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Zentrale Log Datenbank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Eigene Anwendung für Auswertung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/>
              <a:t>Batchjob für Löschen</a:t>
            </a:r>
          </a:p>
        </p:txBody>
      </p:sp>
      <p:pic>
        <p:nvPicPr>
          <p:cNvPr descr="kontext_variante1.png"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3650" y="0"/>
            <a:ext cx="4840349" cy="5088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Variante 1 (blau)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Keine Anpassung in den Fachapplikationen nötig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Alle Requests werden protokolliert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+"/>
            </a:pPr>
            <a:r>
              <a:rPr lang="en" sz="1800"/>
              <a:t>Eigene Applikation nach Bedürfnissen anpassbar</a:t>
            </a:r>
          </a:p>
        </p:txBody>
      </p:sp>
      <p:sp>
        <p:nvSpPr>
          <p:cNvPr id="118" name="Shape 118"/>
          <p:cNvSpPr txBox="1"/>
          <p:nvPr>
            <p:ph idx="2" type="body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Integrität (Es sind evt. nicht alle Fachdaten vorhanden)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Aufwand für die Applikationsentwicklung</a:t>
            </a:r>
          </a:p>
          <a:p>
            <a:pPr indent="-342900" lvl="0" marL="457200">
              <a:spcBef>
                <a:spcPts val="0"/>
              </a:spcBef>
              <a:buSzPct val="100000"/>
              <a:buChar char="-"/>
            </a:pPr>
            <a:r>
              <a:rPr lang="en" sz="1800"/>
              <a:t>Keine klare Abgrenzung zwischen den Applikationen</a:t>
            </a:r>
          </a:p>
        </p:txBody>
      </p:sp>
      <p:pic>
        <p:nvPicPr>
          <p:cNvPr descr="logo.png"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Mögliche Varianten</a:t>
            </a:r>
          </a:p>
        </p:txBody>
      </p:sp>
      <p:pic>
        <p:nvPicPr>
          <p:cNvPr descr="logo.png"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6846" y="4579050"/>
            <a:ext cx="1097152" cy="5644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orphologischer_kasten.jpg" id="126" name="Shape 1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" y="1939001"/>
            <a:ext cx="9143999" cy="241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